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73" r:id="rId5"/>
    <p:sldId id="277" r:id="rId6"/>
    <p:sldId id="281" r:id="rId7"/>
    <p:sldId id="271" r:id="rId8"/>
    <p:sldId id="278" r:id="rId9"/>
    <p:sldId id="280" r:id="rId10"/>
    <p:sldId id="279" r:id="rId11"/>
    <p:sldId id="258" r:id="rId12"/>
    <p:sldId id="288" r:id="rId13"/>
    <p:sldId id="272" r:id="rId14"/>
    <p:sldId id="282" r:id="rId15"/>
    <p:sldId id="285" r:id="rId16"/>
    <p:sldId id="276" r:id="rId17"/>
    <p:sldId id="264" r:id="rId18"/>
    <p:sldId id="263" r:id="rId19"/>
    <p:sldId id="289" r:id="rId20"/>
    <p:sldId id="290" r:id="rId21"/>
    <p:sldId id="291" r:id="rId22"/>
    <p:sldId id="292" r:id="rId23"/>
    <p:sldId id="293" r:id="rId24"/>
    <p:sldId id="260" r:id="rId25"/>
    <p:sldId id="283" r:id="rId26"/>
    <p:sldId id="287" r:id="rId27"/>
    <p:sldId id="284" r:id="rId28"/>
    <p:sldId id="274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9F"/>
    <a:srgbClr val="0112B3"/>
    <a:srgbClr val="00518E"/>
    <a:srgbClr val="FFFFCC"/>
    <a:srgbClr val="FFFFFF"/>
    <a:srgbClr val="0038A8"/>
    <a:srgbClr val="0032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304800"/>
            <a:ext cx="9269505" cy="716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35947"/>
            <a:ext cx="6019800" cy="1362075"/>
          </a:xfrm>
        </p:spPr>
        <p:txBody>
          <a:bodyPr anchor="t"/>
          <a:lstStyle>
            <a:lvl1pPr algn="l">
              <a:defRPr sz="4000" b="0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153A42-44EF-4B47-B5B5-3195236BEE5C}" type="datetimeFigureOut">
              <a:rPr lang="en-US" smtClean="0"/>
              <a:pPr/>
              <a:t>10/22/15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latin typeface="Adobe Caslon Pro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DD9AFB7-C12E-4293-916D-CD48B8AA37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124200" y="6477000"/>
            <a:ext cx="28956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  <a:latin typeface="Adobe Caslon Pro" pitchFamily="18" charset="0"/>
              </a:rPr>
              <a:t>Limestone College</a:t>
            </a:r>
          </a:p>
        </p:txBody>
      </p:sp>
    </p:spTree>
    <p:extLst>
      <p:ext uri="{BB962C8B-B14F-4D97-AF65-F5344CB8AC3E}">
        <p14:creationId xmlns:p14="http://schemas.microsoft.com/office/powerpoint/2010/main" val="216499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3A42-44EF-4B47-B5B5-3195236BEE5C}" type="datetimeFigureOut">
              <a:rPr lang="en-US" smtClean="0"/>
              <a:t>10/22/15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AFB7-C12E-4293-916D-CD48B8AA37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21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3A42-44EF-4B47-B5B5-3195236BEE5C}" type="datetimeFigureOut">
              <a:rPr lang="en-US" smtClean="0"/>
              <a:t>10/22/15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AFB7-C12E-4293-916D-CD48B8AA37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790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3A42-44EF-4B47-B5B5-3195236BEE5C}" type="datetimeFigureOut">
              <a:rPr lang="en-US" smtClean="0"/>
              <a:t>10/22/15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AFB7-C12E-4293-916D-CD48B8AA37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39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3A42-44EF-4B47-B5B5-3195236BEE5C}" type="datetimeFigureOut">
              <a:rPr lang="en-US" smtClean="0"/>
              <a:t>10/22/15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AFB7-C12E-4293-916D-CD48B8AA37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924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3A42-44EF-4B47-B5B5-3195236BEE5C}" type="datetimeFigureOut">
              <a:rPr lang="en-US" smtClean="0"/>
              <a:t>10/22/15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AFB7-C12E-4293-916D-CD48B8AA37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454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3A42-44EF-4B47-B5B5-3195236BEE5C}" type="datetimeFigureOut">
              <a:rPr lang="en-US" smtClean="0"/>
              <a:t>10/22/15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AFB7-C12E-4293-916D-CD48B8AA37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82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3A42-44EF-4B47-B5B5-3195236BEE5C}" type="datetimeFigureOut">
              <a:rPr lang="en-US" smtClean="0"/>
              <a:t>10/22/15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AFB7-C12E-4293-916D-CD48B8AA37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702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06" y="-304799"/>
            <a:ext cx="9269506" cy="716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3925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153A42-44EF-4B47-B5B5-3195236BEE5C}" type="datetimeFigureOut">
              <a:rPr lang="en-US" smtClean="0"/>
              <a:pPr/>
              <a:t>10/22/15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DD9AFB7-C12E-4293-916D-CD48B8AA37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124200" y="6477000"/>
            <a:ext cx="28956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  <a:latin typeface="Adobe Caslon Pro" pitchFamily="18" charset="0"/>
              </a:rPr>
              <a:t>Limestone College</a:t>
            </a:r>
          </a:p>
        </p:txBody>
      </p:sp>
    </p:spTree>
    <p:extLst>
      <p:ext uri="{BB962C8B-B14F-4D97-AF65-F5344CB8AC3E}">
        <p14:creationId xmlns:p14="http://schemas.microsoft.com/office/powerpoint/2010/main" val="921931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04800"/>
            <a:ext cx="9269507" cy="716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745" y="13716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7153A42-44EF-4B47-B5B5-3195236BEE5C}" type="datetimeFigureOut">
              <a:rPr lang="en-US" smtClean="0"/>
              <a:pPr algn="ctr"/>
              <a:t>10/22/15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AFB7-C12E-4293-916D-CD48B8AA37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467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45" b="1"/>
          <a:stretch/>
        </p:blipFill>
        <p:spPr>
          <a:xfrm>
            <a:off x="0" y="-304799"/>
            <a:ext cx="9269506" cy="716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07153A42-44EF-4B47-B5B5-3195236BEE5C}" type="datetimeFigureOut">
              <a:rPr lang="en-US" smtClean="0"/>
              <a:pPr algn="r"/>
              <a:t>10/22/15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DD9AFB7-C12E-4293-916D-CD48B8AA37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35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9170894" cy="708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07153A42-44EF-4B47-B5B5-3195236BEE5C}" type="datetimeFigureOut">
              <a:rPr lang="en-US" smtClean="0"/>
              <a:pPr algn="r"/>
              <a:t>10/22/15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DD9AFB7-C12E-4293-916D-CD48B8AA37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232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0"/>
            <a:ext cx="88750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07153A42-44EF-4B47-B5B5-3195236BEE5C}" type="datetimeFigureOut">
              <a:rPr lang="en-US" smtClean="0"/>
              <a:pPr algn="r"/>
              <a:t>10/22/15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DD9AFB7-C12E-4293-916D-CD48B8AA37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185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0"/>
            <a:ext cx="88750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07153A42-44EF-4B47-B5B5-3195236BEE5C}" type="datetimeFigureOut">
              <a:rPr lang="en-US" smtClean="0"/>
              <a:pPr algn="r"/>
              <a:t>10/22/15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DD9AFB7-C12E-4293-916D-CD48B8AA37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030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3A42-44EF-4B47-B5B5-3195236BEE5C}" type="datetimeFigureOut">
              <a:rPr lang="en-US" smtClean="0"/>
              <a:t>10/22/15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AFB7-C12E-4293-916D-CD48B8AA37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4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3A42-44EF-4B47-B5B5-3195236BEE5C}" type="datetimeFigureOut">
              <a:rPr lang="en-US" smtClean="0"/>
              <a:t>10/22/15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AFB7-C12E-4293-916D-CD48B8AA37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79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153A42-44EF-4B47-B5B5-3195236BEE5C}" type="datetimeFigureOut">
              <a:rPr lang="en-US" smtClean="0"/>
              <a:pPr/>
              <a:t>10/22/15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DD9AFB7-C12E-4293-916D-CD48B8AA37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46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0" r:id="rId2"/>
    <p:sldLayoutId id="2147483661" r:id="rId3"/>
    <p:sldLayoutId id="2147483650" r:id="rId4"/>
    <p:sldLayoutId id="2147483664" r:id="rId5"/>
    <p:sldLayoutId id="2147483662" r:id="rId6"/>
    <p:sldLayoutId id="2147483663" r:id="rId7"/>
    <p:sldLayoutId id="2147483649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jward@limestone.edu" TargetMode="External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hyperlink" Target="mailto:smoore@limestone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38400"/>
            <a:ext cx="5257800" cy="22098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ntique Olive" pitchFamily="34" charset="0"/>
              </a:rPr>
              <a:t>Tea &amp; Tidbits: Engaging outreach opportunities</a:t>
            </a:r>
            <a:br>
              <a:rPr lang="en-US" sz="3600" dirty="0" smtClean="0">
                <a:latin typeface="Antique Olive" pitchFamily="34" charset="0"/>
              </a:rPr>
            </a:br>
            <a:endParaRPr lang="en-US" sz="3600" dirty="0">
              <a:latin typeface="Bell MT"/>
              <a:cs typeface="Bell M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6533759"/>
            <a:ext cx="9797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SCLA Conference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01930" y="6533759"/>
            <a:ext cx="26420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Presenters:  Susan  Moore, MLIS &amp; Janet Ward, MLIS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09529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Planning &amp; Expenses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2209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200" dirty="0" smtClean="0"/>
              <a:t>Planning sessions are informal discussions in the office, or emails between presenting librarians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 smtClean="0"/>
              <a:t>Minimal time is spent planning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 smtClean="0"/>
              <a:t>Expenses are limited: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3046274"/>
            <a:ext cx="419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Faculty are asked to bring their own cup and favorite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Library provides hot water,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sugar cubes,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napkins and light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snacks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445871"/>
            <a:ext cx="2189043" cy="2955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321070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799" y="1722556"/>
            <a:ext cx="7391401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Attendance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Scheduling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Limited presentation time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Adjusting to differences in Faculty proficiency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155270"/>
            <a:ext cx="1915569" cy="2224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Challenges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8343680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Feedback from faculty</a:t>
            </a:r>
            <a:endParaRPr lang="en-US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981200"/>
            <a:ext cx="7620000" cy="38100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691908"/>
              </p:ext>
            </p:extLst>
          </p:nvPr>
        </p:nvGraphicFramePr>
        <p:xfrm>
          <a:off x="1631636" y="1461793"/>
          <a:ext cx="5880729" cy="44826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2961"/>
                <a:gridCol w="979289"/>
                <a:gridCol w="1640475"/>
                <a:gridCol w="1905283"/>
                <a:gridCol w="842721"/>
              </a:tblGrid>
              <a:tr h="3998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Date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496" marR="5496" marT="549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Did you find this training session helpful?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496" marR="5496" marT="549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What did you find most helpful?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496" marR="5496" marT="549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Are there any other topics you would like to see covered in these sessions?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496" marR="5496" marT="549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Other Comments: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496" marR="5496" marT="549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49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Jan/Feb 2014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The connection between the films on demand sections and the new online classes we are developing.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Interactive Classrooms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Love it!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496" marR="5496" marT="5496" marB="0" anchor="ctr"/>
                </a:tc>
              </a:tr>
              <a:tr h="3950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Jan/Feb 2014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Shows analogy to "moving to desktop" (in this case; a student's, not yours)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496" marR="5496" marT="5496" marB="0" anchor="ctr"/>
                </a:tc>
              </a:tr>
              <a:tr h="3950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Jan/Feb 2014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Practical topics - ability to ask questions and get immediate specific help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Handling materials from textbook publishers (and coordinating with other resources)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Great Job!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496" marR="5496" marT="5496" marB="0" anchor="ctr"/>
                </a:tc>
              </a:tr>
              <a:tr h="5249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Jan/Feb 2014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Learning how to navigate the library site on LC's main webpage (from home) (Pressing "C" or "L")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496" marR="5496" marT="5496" marB="0" anchor="ctr"/>
                </a:tc>
              </a:tr>
              <a:tr h="5249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Jan/Feb 2014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Knowing that the library has a very informative YouTube account that I can embed in Blackboard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A session on how we can work with the library to create resources and what classroom sessions are available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Thank you!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496" marR="5496" marT="5496" marB="0" anchor="ctr"/>
                </a:tc>
              </a:tr>
              <a:tr h="3950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Jan/Feb 2014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Options for the classroom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Copyright laws, Check and balance of info with students - aka are/have they watched - testing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Thanks, change to 15 mins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496" marR="5496" marT="5496" marB="0" anchor="ctr"/>
                </a:tc>
              </a:tr>
              <a:tr h="3950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Jan/Feb 2014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How to send segments. I didn't even know we had YouTube videos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I saw something about music nexus maybe. I would like to learn about that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496" marR="5496" marT="5496" marB="0" anchor="ctr"/>
                </a:tc>
              </a:tr>
              <a:tr h="5249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Mar. 2014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Access to E-Books through our library is a great resource. The look at calendar opening was great, too!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Good format - I got a session even though had limited time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496" marR="5496" marT="5496" marB="0" anchor="ctr"/>
                </a:tc>
              </a:tr>
              <a:tr h="2907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Mar. 2014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Exposure to technologies available. The library's resources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More of the same - iPad apps, more technology, etc.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496" marR="5496" marT="5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Thanks!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496" marR="5496" marT="549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89287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Future of Tea &amp; Tidbits</a:t>
            </a:r>
            <a:endParaRPr lang="en-US" sz="3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124200"/>
            <a:ext cx="3810000" cy="253365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9200" y="1295400"/>
            <a:ext cx="6705600" cy="2819399"/>
          </a:xfrm>
        </p:spPr>
        <p:txBody>
          <a:bodyPr/>
          <a:lstStyle/>
          <a:p>
            <a:r>
              <a:rPr lang="en-US" sz="2800" dirty="0" smtClean="0"/>
              <a:t>Expand topics</a:t>
            </a:r>
          </a:p>
          <a:p>
            <a:r>
              <a:rPr lang="en-US" sz="2800" dirty="0" smtClean="0"/>
              <a:t>Use Faculty feedback for planning</a:t>
            </a:r>
          </a:p>
          <a:p>
            <a:r>
              <a:rPr lang="en-US" sz="2800" dirty="0" smtClean="0"/>
              <a:t>Considering changing name</a:t>
            </a:r>
          </a:p>
          <a:p>
            <a:r>
              <a:rPr lang="en-US" sz="2800" dirty="0" smtClean="0"/>
              <a:t>Design new ways to promote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571500" indent="-571500">
              <a:buFont typeface="+mj-lt"/>
              <a:buAutoNum type="romanLcPeriod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55484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943" y="228600"/>
            <a:ext cx="8229600" cy="670290"/>
          </a:xfrm>
          <a:solidFill>
            <a:srgbClr val="00329F"/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iPad Workshop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4682" y="1524000"/>
            <a:ext cx="58705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Targeted toward community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rapport with youth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Teach new skills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Introduce innovative technology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engaging in enjoyable activities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86200"/>
            <a:ext cx="4876800" cy="254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2538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Community Group Served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286000"/>
            <a:ext cx="4632036" cy="358140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smtClean="0"/>
              <a:t>Mission statement</a:t>
            </a:r>
            <a:r>
              <a:rPr lang="en-US" sz="2000" dirty="0"/>
              <a:t>: </a:t>
            </a:r>
            <a:r>
              <a:rPr lang="en-US" sz="2000" i="1" dirty="0" smtClean="0"/>
              <a:t>To </a:t>
            </a:r>
            <a:r>
              <a:rPr lang="en-US" sz="2000" i="1" dirty="0"/>
              <a:t>inspire and enable all young people, especially those who need us most, to realize their full potential as productive, responsible, and caring </a:t>
            </a:r>
            <a:r>
              <a:rPr lang="en-US" sz="2000" i="1" dirty="0" smtClean="0"/>
              <a:t>citizens.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1200" i="1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smtClean="0"/>
              <a:t>Four elementary schools feed into the B&amp;G Club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smtClean="0"/>
              <a:t>Up to twenty 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graders attend per visit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62200"/>
            <a:ext cx="4154557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76400" y="16002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Boys &amp; Girls Club of Cherokee County</a:t>
            </a:r>
          </a:p>
        </p:txBody>
      </p:sp>
    </p:spTree>
    <p:extLst>
      <p:ext uri="{BB962C8B-B14F-4D97-AF65-F5344CB8AC3E}">
        <p14:creationId xmlns:p14="http://schemas.microsoft.com/office/powerpoint/2010/main" val="233164183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Purpose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05000"/>
            <a:ext cx="8534400" cy="330676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Times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sym typeface="Wingdings" panose="05000000000000000000" pitchFamily="2" charset="2"/>
              </a:rPr>
              <a:t>To foster educational curiosity in youth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sym typeface="Wingdings" panose="05000000000000000000" pitchFamily="2" charset="2"/>
              </a:rPr>
              <a:t>To provide a positive learning experience using technology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sym typeface="Wingdings" panose="05000000000000000000" pitchFamily="2" charset="2"/>
              </a:rPr>
              <a:t>To connect with the community</a:t>
            </a:r>
          </a:p>
          <a:p>
            <a:endParaRPr lang="en-US" sz="2800" dirty="0" smtClean="0"/>
          </a:p>
          <a:p>
            <a:pPr marL="571500" indent="-571500">
              <a:buFont typeface="+mj-lt"/>
              <a:buAutoNum type="romanLcPeriod"/>
            </a:pPr>
            <a:endParaRPr lang="en-US" sz="2800" dirty="0"/>
          </a:p>
          <a:p>
            <a:pPr marL="0" indent="0">
              <a:buNone/>
            </a:pPr>
            <a:endParaRPr lang="en-US" dirty="0" smtClean="0"/>
          </a:p>
          <a:p>
            <a:pPr marL="571500" indent="-571500">
              <a:buFont typeface="+mj-lt"/>
              <a:buAutoNum type="romanL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1295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i="1" dirty="0"/>
              <a:t>According to the National Mentoring Partnership, about half of our youth population (that’s 18 million kids between the ages of 10 and 18) </a:t>
            </a:r>
            <a:r>
              <a:rPr lang="en-US" i="1" dirty="0" smtClean="0"/>
              <a:t>are </a:t>
            </a:r>
            <a:r>
              <a:rPr lang="en-US" i="1" dirty="0"/>
              <a:t>considered “at risk.”</a:t>
            </a:r>
          </a:p>
        </p:txBody>
      </p:sp>
    </p:spTree>
    <p:extLst>
      <p:ext uri="{BB962C8B-B14F-4D97-AF65-F5344CB8AC3E}">
        <p14:creationId xmlns:p14="http://schemas.microsoft.com/office/powerpoint/2010/main" val="381245558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62401" y="685800"/>
            <a:ext cx="4495800" cy="8382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Promotion</a:t>
            </a:r>
            <a:endParaRPr lang="en-US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2819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en-US" dirty="0" smtClean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0" y="1865416"/>
            <a:ext cx="48767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Direct scheduling with the Club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Flyers used to recruit volunteers (students &amp; faculty)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Announcements in faculty and division meetings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Social media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Word of mouth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327660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987417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Topics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295400"/>
            <a:ext cx="7620000" cy="3276601"/>
          </a:xfrm>
        </p:spPr>
        <p:txBody>
          <a:bodyPr/>
          <a:lstStyle/>
          <a:p>
            <a:endParaRPr lang="en-US" sz="1800" dirty="0" smtClean="0">
              <a:latin typeface="Bell MT"/>
              <a:ea typeface="Adobe Myungjo Std M" pitchFamily="18" charset="-128"/>
              <a:cs typeface="Bell MT"/>
            </a:endParaRPr>
          </a:p>
          <a:p>
            <a:endParaRPr lang="en-US" dirty="0" smtClean="0">
              <a:latin typeface="Bell MT"/>
              <a:cs typeface="Bell MT"/>
            </a:endParaRPr>
          </a:p>
          <a:p>
            <a:endParaRPr lang="en-US" dirty="0" smtClean="0">
              <a:latin typeface="Bell MT"/>
              <a:cs typeface="Bell MT"/>
            </a:endParaRPr>
          </a:p>
          <a:p>
            <a:endParaRPr lang="en-US" dirty="0">
              <a:latin typeface="Bell MT"/>
              <a:cs typeface="Bell MT"/>
            </a:endParaRPr>
          </a:p>
          <a:p>
            <a:endParaRPr lang="en-US" dirty="0" smtClean="0">
              <a:latin typeface="Bell MT"/>
              <a:cs typeface="Bell MT"/>
            </a:endParaRPr>
          </a:p>
          <a:p>
            <a:endParaRPr lang="en-US" dirty="0" smtClean="0">
              <a:latin typeface="Bell MT"/>
              <a:cs typeface="Bell MT"/>
            </a:endParaRPr>
          </a:p>
          <a:p>
            <a:endParaRPr lang="en-US" dirty="0">
              <a:latin typeface="Bell MT"/>
              <a:cs typeface="Bell M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1594" y="1752600"/>
            <a:ext cx="466900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Slice It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Geoboard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Notes (for feedback)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Since students change each school year, the program format can stay the same.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789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19600" y="228600"/>
            <a:ext cx="4267200" cy="7921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Topics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295400"/>
            <a:ext cx="7620000" cy="3276601"/>
          </a:xfrm>
        </p:spPr>
        <p:txBody>
          <a:bodyPr/>
          <a:lstStyle/>
          <a:p>
            <a:endParaRPr lang="en-US" sz="1800" dirty="0" smtClean="0">
              <a:latin typeface="Bell MT"/>
              <a:ea typeface="Adobe Myungjo Std M" pitchFamily="18" charset="-128"/>
              <a:cs typeface="Bell MT"/>
            </a:endParaRPr>
          </a:p>
          <a:p>
            <a:endParaRPr lang="en-US" dirty="0" smtClean="0">
              <a:latin typeface="Bell MT"/>
              <a:cs typeface="Bell MT"/>
            </a:endParaRPr>
          </a:p>
          <a:p>
            <a:endParaRPr lang="en-US" dirty="0" smtClean="0">
              <a:latin typeface="Bell MT"/>
              <a:cs typeface="Bell MT"/>
            </a:endParaRPr>
          </a:p>
          <a:p>
            <a:endParaRPr lang="en-US" dirty="0">
              <a:latin typeface="Bell MT"/>
              <a:cs typeface="Bell MT"/>
            </a:endParaRPr>
          </a:p>
          <a:p>
            <a:endParaRPr lang="en-US" dirty="0" smtClean="0">
              <a:latin typeface="Bell MT"/>
              <a:cs typeface="Bell MT"/>
            </a:endParaRPr>
          </a:p>
          <a:p>
            <a:endParaRPr lang="en-US" dirty="0" smtClean="0">
              <a:latin typeface="Bell MT"/>
              <a:cs typeface="Bell MT"/>
            </a:endParaRPr>
          </a:p>
          <a:p>
            <a:endParaRPr lang="en-US" dirty="0">
              <a:latin typeface="Bell MT"/>
              <a:cs typeface="Bell MT"/>
            </a:endParaRPr>
          </a:p>
        </p:txBody>
      </p:sp>
      <p:pic>
        <p:nvPicPr>
          <p:cNvPr id="4" name="Picture 3" descr="IMG_049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5410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6287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Learning objectives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487031"/>
            <a:ext cx="525387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/>
              <a:t>Analyze resources available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I</a:t>
            </a:r>
            <a:r>
              <a:rPr lang="en-US" sz="2800" dirty="0" smtClean="0"/>
              <a:t>dentify your audience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/>
              <a:t>Plan engaging sessions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/>
              <a:t>Determine inexpensive materials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020128"/>
            <a:ext cx="2637472" cy="263747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8998466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19600" y="228600"/>
            <a:ext cx="4267200" cy="7921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Slice It!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295400"/>
            <a:ext cx="7620000" cy="3276601"/>
          </a:xfrm>
        </p:spPr>
        <p:txBody>
          <a:bodyPr/>
          <a:lstStyle/>
          <a:p>
            <a:endParaRPr lang="en-US" sz="1800" dirty="0" smtClean="0">
              <a:latin typeface="Bell MT"/>
              <a:ea typeface="Adobe Myungjo Std M" pitchFamily="18" charset="-128"/>
              <a:cs typeface="Bell MT"/>
            </a:endParaRPr>
          </a:p>
          <a:p>
            <a:endParaRPr lang="en-US" dirty="0" smtClean="0">
              <a:latin typeface="Bell MT"/>
              <a:cs typeface="Bell MT"/>
            </a:endParaRPr>
          </a:p>
          <a:p>
            <a:endParaRPr lang="en-US" dirty="0" smtClean="0">
              <a:latin typeface="Bell MT"/>
              <a:cs typeface="Bell MT"/>
            </a:endParaRPr>
          </a:p>
          <a:p>
            <a:endParaRPr lang="en-US" dirty="0">
              <a:latin typeface="Bell MT"/>
              <a:cs typeface="Bell MT"/>
            </a:endParaRPr>
          </a:p>
          <a:p>
            <a:endParaRPr lang="en-US" dirty="0" smtClean="0">
              <a:latin typeface="Bell MT"/>
              <a:cs typeface="Bell MT"/>
            </a:endParaRPr>
          </a:p>
          <a:p>
            <a:endParaRPr lang="en-US" dirty="0" smtClean="0">
              <a:latin typeface="Bell MT"/>
              <a:cs typeface="Bell MT"/>
            </a:endParaRPr>
          </a:p>
          <a:p>
            <a:endParaRPr lang="en-US" dirty="0">
              <a:latin typeface="Bell MT"/>
              <a:cs typeface="Bell MT"/>
            </a:endParaRPr>
          </a:p>
        </p:txBody>
      </p:sp>
      <p:pic>
        <p:nvPicPr>
          <p:cNvPr id="2" name="Picture 1" descr="IMG_049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51054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7080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295400"/>
            <a:ext cx="7620000" cy="3276601"/>
          </a:xfrm>
        </p:spPr>
        <p:txBody>
          <a:bodyPr/>
          <a:lstStyle/>
          <a:p>
            <a:endParaRPr lang="en-US" sz="1800" dirty="0" smtClean="0">
              <a:latin typeface="Bell MT"/>
              <a:ea typeface="Adobe Myungjo Std M" pitchFamily="18" charset="-128"/>
              <a:cs typeface="Bell MT"/>
            </a:endParaRPr>
          </a:p>
          <a:p>
            <a:endParaRPr lang="en-US" dirty="0" smtClean="0">
              <a:latin typeface="Bell MT"/>
              <a:cs typeface="Bell MT"/>
            </a:endParaRPr>
          </a:p>
          <a:p>
            <a:endParaRPr lang="en-US" dirty="0" smtClean="0">
              <a:latin typeface="Bell MT"/>
              <a:cs typeface="Bell MT"/>
            </a:endParaRPr>
          </a:p>
          <a:p>
            <a:endParaRPr lang="en-US" dirty="0">
              <a:latin typeface="Bell MT"/>
              <a:cs typeface="Bell MT"/>
            </a:endParaRPr>
          </a:p>
          <a:p>
            <a:endParaRPr lang="en-US" dirty="0" smtClean="0">
              <a:latin typeface="Bell MT"/>
              <a:cs typeface="Bell MT"/>
            </a:endParaRPr>
          </a:p>
          <a:p>
            <a:endParaRPr lang="en-US" dirty="0" smtClean="0">
              <a:latin typeface="Bell MT"/>
              <a:cs typeface="Bell MT"/>
            </a:endParaRPr>
          </a:p>
          <a:p>
            <a:endParaRPr lang="en-US" dirty="0">
              <a:latin typeface="Bell MT"/>
              <a:cs typeface="Bell MT"/>
            </a:endParaRPr>
          </a:p>
        </p:txBody>
      </p:sp>
      <p:pic>
        <p:nvPicPr>
          <p:cNvPr id="3" name="Picture 2" descr="IMG_049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3810000" cy="50038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IMG_049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33400"/>
            <a:ext cx="3810000" cy="50292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403191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19600" y="228600"/>
            <a:ext cx="4267200" cy="792162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Geoboard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295400"/>
            <a:ext cx="7620000" cy="3276601"/>
          </a:xfrm>
        </p:spPr>
        <p:txBody>
          <a:bodyPr/>
          <a:lstStyle/>
          <a:p>
            <a:endParaRPr lang="en-US" sz="1800" dirty="0" smtClean="0">
              <a:latin typeface="Bell MT"/>
              <a:ea typeface="Adobe Myungjo Std M" pitchFamily="18" charset="-128"/>
              <a:cs typeface="Bell MT"/>
            </a:endParaRPr>
          </a:p>
          <a:p>
            <a:endParaRPr lang="en-US" dirty="0" smtClean="0">
              <a:latin typeface="Bell MT"/>
              <a:cs typeface="Bell MT"/>
            </a:endParaRPr>
          </a:p>
          <a:p>
            <a:endParaRPr lang="en-US" dirty="0" smtClean="0">
              <a:latin typeface="Bell MT"/>
              <a:cs typeface="Bell MT"/>
            </a:endParaRPr>
          </a:p>
          <a:p>
            <a:endParaRPr lang="en-US" dirty="0">
              <a:latin typeface="Bell MT"/>
              <a:cs typeface="Bell MT"/>
            </a:endParaRPr>
          </a:p>
          <a:p>
            <a:endParaRPr lang="en-US" dirty="0" smtClean="0">
              <a:latin typeface="Bell MT"/>
              <a:cs typeface="Bell MT"/>
            </a:endParaRPr>
          </a:p>
          <a:p>
            <a:endParaRPr lang="en-US" dirty="0" smtClean="0">
              <a:latin typeface="Bell MT"/>
              <a:cs typeface="Bell MT"/>
            </a:endParaRPr>
          </a:p>
          <a:p>
            <a:endParaRPr lang="en-US" dirty="0">
              <a:latin typeface="Bell MT"/>
              <a:cs typeface="Bell MT"/>
            </a:endParaRPr>
          </a:p>
        </p:txBody>
      </p:sp>
      <p:pic>
        <p:nvPicPr>
          <p:cNvPr id="3" name="Picture 2" descr="ge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52" y="0"/>
            <a:ext cx="4433548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405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19600" y="228600"/>
            <a:ext cx="4267200" cy="792162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Geoboard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295400"/>
            <a:ext cx="7620000" cy="3276601"/>
          </a:xfrm>
        </p:spPr>
        <p:txBody>
          <a:bodyPr/>
          <a:lstStyle/>
          <a:p>
            <a:endParaRPr lang="en-US" sz="1800" dirty="0" smtClean="0">
              <a:latin typeface="Bell MT"/>
              <a:ea typeface="Adobe Myungjo Std M" pitchFamily="18" charset="-128"/>
              <a:cs typeface="Bell MT"/>
            </a:endParaRPr>
          </a:p>
          <a:p>
            <a:endParaRPr lang="en-US" dirty="0" smtClean="0">
              <a:latin typeface="Bell MT"/>
              <a:cs typeface="Bell MT"/>
            </a:endParaRPr>
          </a:p>
          <a:p>
            <a:endParaRPr lang="en-US" dirty="0" smtClean="0">
              <a:latin typeface="Bell MT"/>
              <a:cs typeface="Bell MT"/>
            </a:endParaRPr>
          </a:p>
          <a:p>
            <a:endParaRPr lang="en-US" dirty="0">
              <a:latin typeface="Bell MT"/>
              <a:cs typeface="Bell MT"/>
            </a:endParaRPr>
          </a:p>
          <a:p>
            <a:endParaRPr lang="en-US" dirty="0" smtClean="0">
              <a:latin typeface="Bell MT"/>
              <a:cs typeface="Bell MT"/>
            </a:endParaRPr>
          </a:p>
          <a:p>
            <a:endParaRPr lang="en-US" dirty="0" smtClean="0">
              <a:latin typeface="Bell MT"/>
              <a:cs typeface="Bell MT"/>
            </a:endParaRPr>
          </a:p>
          <a:p>
            <a:endParaRPr lang="en-US" dirty="0">
              <a:latin typeface="Bell MT"/>
              <a:cs typeface="Bell MT"/>
            </a:endParaRPr>
          </a:p>
        </p:txBody>
      </p:sp>
      <p:pic>
        <p:nvPicPr>
          <p:cNvPr id="2" name="Picture 1" descr="geo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685800"/>
            <a:ext cx="457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1347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Planning &amp; Expenses</a:t>
            </a:r>
            <a:endParaRPr lang="en-US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981200"/>
            <a:ext cx="4267200" cy="38100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One planning session before program launch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All volunteers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Bottled water provided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Printed instructions for apps and feedback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057400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0290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728" y="457200"/>
            <a:ext cx="5604545" cy="9144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CHALLENGES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524805" y="1752600"/>
            <a:ext cx="417614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Dependable volunteers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Behavior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 schedule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71633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Feedback from students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52600"/>
            <a:ext cx="7086600" cy="1926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78"/>
          <a:stretch/>
        </p:blipFill>
        <p:spPr bwMode="auto">
          <a:xfrm>
            <a:off x="914400" y="3986212"/>
            <a:ext cx="7086600" cy="1576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766187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Future of iPad Workshop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100" y="1676400"/>
            <a:ext cx="6781800" cy="39163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Continue program with 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graders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Possible expansion to other grades</a:t>
            </a: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Requires more planning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Necessitates </a:t>
            </a:r>
            <a:r>
              <a:rPr lang="en-US" sz="2400" dirty="0" smtClean="0"/>
              <a:t>selecting new apps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Determining new ways to provide a positive, enjoyable event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Calls for more volunteers</a:t>
            </a:r>
          </a:p>
        </p:txBody>
      </p:sp>
    </p:spTree>
    <p:extLst>
      <p:ext uri="{BB962C8B-B14F-4D97-AF65-F5344CB8AC3E}">
        <p14:creationId xmlns:p14="http://schemas.microsoft.com/office/powerpoint/2010/main" val="334362730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609600"/>
            <a:ext cx="7772400" cy="6096000"/>
          </a:xfrm>
          <a:solidFill>
            <a:schemeClr val="bg1">
              <a:alpha val="53000"/>
            </a:schemeClr>
          </a:solidFill>
          <a:ln>
            <a:noFill/>
          </a:ln>
          <a:effectLst>
            <a:softEdge rad="63500"/>
          </a:effectLst>
        </p:spPr>
        <p:txBody>
          <a:bodyPr>
            <a:normAutofit/>
          </a:bodyPr>
          <a:lstStyle/>
          <a:p>
            <a:endParaRPr lang="en-US" sz="2800" dirty="0" smtClean="0">
              <a:latin typeface="Bell MT" panose="02020503060305020303" pitchFamily="18" charset="0"/>
            </a:endParaRPr>
          </a:p>
          <a:p>
            <a:endParaRPr lang="en-US" sz="1000" dirty="0">
              <a:latin typeface="Bell MT" panose="02020503060305020303" pitchFamily="18" charset="0"/>
            </a:endParaRPr>
          </a:p>
          <a:p>
            <a:endParaRPr lang="en-US" sz="1050" dirty="0" smtClean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Inexpensive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Productive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Encouraging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Relationship building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M</a:t>
            </a:r>
            <a:r>
              <a:rPr lang="en-US" sz="2800" dirty="0" smtClean="0"/>
              <a:t>inimal time investment outside of event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Summary of Outreach Programs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8741140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1"/>
            <a:ext cx="6934200" cy="2667000"/>
          </a:xfr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Susan Moore, Instruction Librarian/Archivist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smoore@limestone.edu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Janet Ward, Assistant Director/Web Services </a:t>
            </a:r>
          </a:p>
          <a:p>
            <a:pPr marL="0" indent="0">
              <a:buNone/>
            </a:pPr>
            <a:r>
              <a:rPr lang="en-US" sz="2400" dirty="0" smtClean="0">
                <a:hlinkClick r:id="rId3"/>
              </a:rPr>
              <a:t>jward@limestone.edu</a:t>
            </a:r>
            <a:endParaRPr lang="en-US" sz="2400" dirty="0" smtClean="0"/>
          </a:p>
        </p:txBody>
      </p:sp>
      <p:pic>
        <p:nvPicPr>
          <p:cNvPr id="1026" name="Picture 2" descr="C:\Users\jward\Downloads\qrcode.318503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530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96115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2667000"/>
            <a:ext cx="2628900" cy="2628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WELCOME!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1"/>
            <a:ext cx="7467600" cy="91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Let’s get to know each other!</a:t>
            </a:r>
          </a:p>
          <a:p>
            <a:pPr lvl="1" algn="ctr"/>
            <a:endParaRPr lang="en-US" dirty="0">
              <a:latin typeface="Bell MT"/>
              <a:cs typeface="Bell MT"/>
            </a:endParaRPr>
          </a:p>
        </p:txBody>
      </p:sp>
    </p:spTree>
    <p:extLst>
      <p:ext uri="{BB962C8B-B14F-4D97-AF65-F5344CB8AC3E}">
        <p14:creationId xmlns:p14="http://schemas.microsoft.com/office/powerpoint/2010/main" val="209726803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solidFill>
            <a:srgbClr val="00329F"/>
          </a:solidFill>
        </p:spPr>
        <p:txBody>
          <a:bodyPr>
            <a:normAutofit/>
          </a:bodyPr>
          <a:lstStyle/>
          <a:p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Enrollment</a:t>
            </a:r>
            <a:endParaRPr lang="en-US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828800"/>
            <a:ext cx="3886200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Limestone </a:t>
            </a:r>
            <a:r>
              <a:rPr lang="en-US" sz="2200" dirty="0"/>
              <a:t>College enrolls more than 1,000 traditional day students and approximately 2,500 Extended Campus students at eight sites in South Carolina and on the </a:t>
            </a:r>
            <a:r>
              <a:rPr lang="en-US" sz="2200" dirty="0" smtClean="0"/>
              <a:t>Internet.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200" dirty="0" smtClean="0"/>
              <a:t>Limestone employs 86 full-time faculty</a:t>
            </a:r>
          </a:p>
          <a:p>
            <a:pPr marL="0" indent="0">
              <a:buNone/>
            </a:pPr>
            <a:endParaRPr lang="en-US" sz="1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4" y="2286000"/>
            <a:ext cx="4038600" cy="264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8145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70290"/>
          </a:xfrm>
          <a:solidFill>
            <a:srgbClr val="0038A8"/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Outreach Programs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1400" y="1295400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Tea &amp; Tidbits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29" y="2434409"/>
            <a:ext cx="30480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49800" y="1295400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iPad Workshop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00" y="2434409"/>
            <a:ext cx="3038012" cy="3753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664638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670290"/>
          </a:xfrm>
          <a:solidFill>
            <a:srgbClr val="0038A8"/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Tea &amp; Tidbits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1" y="1752600"/>
            <a:ext cx="7924800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Targeted toward Faculty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Teach new skills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Introduce innovative technology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Deliver practical topics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Demonstrate how to implement Library resources in the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classroom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53987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Purpose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191000"/>
          </a:xfrm>
          <a:solidFill>
            <a:srgbClr val="0038A8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bg1"/>
                </a:solidFill>
              </a:rPr>
              <a:t>To nurture the relationship between faculty and the library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bg1"/>
                </a:solidFill>
              </a:rPr>
              <a:t>To convey new skills, and to reinforce techniques previously taught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bg1"/>
                </a:solidFill>
              </a:rPr>
              <a:t>To assist faculty with integrating resources in their instruction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bg1"/>
                </a:solidFill>
              </a:rPr>
              <a:t>To promote new interfaces, library databases and technology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bg1"/>
                </a:solidFill>
              </a:rPr>
              <a:t>To </a:t>
            </a:r>
            <a:r>
              <a:rPr lang="en-US" sz="2200" dirty="0">
                <a:solidFill>
                  <a:schemeClr val="bg1"/>
                </a:solidFill>
              </a:rPr>
              <a:t>reach the students with library resources </a:t>
            </a:r>
            <a:r>
              <a:rPr lang="en-US" sz="2200" dirty="0" smtClean="0">
                <a:solidFill>
                  <a:schemeClr val="bg1"/>
                </a:solidFill>
              </a:rPr>
              <a:t>by way of their instructors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4922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29315"/>
            <a:ext cx="3733800" cy="4829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0" y="1425388"/>
            <a:ext cx="4191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How we promote: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Announcements in monthly faculty and division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Email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Flyers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Word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mouth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670290"/>
          </a:xfrm>
          <a:solidFill>
            <a:srgbClr val="0038A8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Tea &amp; Tidbits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5369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Sample Topics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2057400"/>
            <a:ext cx="7543800" cy="3429000"/>
          </a:xfrm>
          <a:solidFill>
            <a:srgbClr val="0038A8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bg1"/>
                </a:solidFill>
              </a:rPr>
              <a:t>Persistent Links to resources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bg1"/>
                </a:solidFill>
              </a:rPr>
              <a:t>Embedding media in Blackboard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bg1"/>
                </a:solidFill>
              </a:rPr>
              <a:t>E-book usage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bg1"/>
                </a:solidFill>
              </a:rPr>
              <a:t>Apple TV technology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bg1"/>
                </a:solidFill>
              </a:rPr>
              <a:t>Library Guides &amp; Instruction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bg1"/>
                </a:solidFill>
              </a:rPr>
              <a:t>Embedded Librarians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bg1"/>
                </a:solidFill>
              </a:rPr>
              <a:t>YouTube channel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bg1"/>
                </a:solidFill>
              </a:rPr>
              <a:t>Webinars and Customized videos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latin typeface="Bell MT"/>
              <a:cs typeface="Bell MT"/>
            </a:endParaRPr>
          </a:p>
        </p:txBody>
      </p:sp>
    </p:spTree>
    <p:extLst>
      <p:ext uri="{BB962C8B-B14F-4D97-AF65-F5344CB8AC3E}">
        <p14:creationId xmlns:p14="http://schemas.microsoft.com/office/powerpoint/2010/main" val="9314524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2627</TotalTime>
  <Words>909</Words>
  <Application>Microsoft Macintosh PowerPoint</Application>
  <PresentationFormat>On-screen Show (4:3)</PresentationFormat>
  <Paragraphs>218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Tea &amp; Tidbits: Engaging outreach opportunities </vt:lpstr>
      <vt:lpstr>Learning objectives</vt:lpstr>
      <vt:lpstr>WELCOME!</vt:lpstr>
      <vt:lpstr>Enrollment</vt:lpstr>
      <vt:lpstr>Outreach Programs</vt:lpstr>
      <vt:lpstr>Tea &amp; Tidbits</vt:lpstr>
      <vt:lpstr>Purpose</vt:lpstr>
      <vt:lpstr>Tea &amp; Tidbits</vt:lpstr>
      <vt:lpstr>Sample Topics</vt:lpstr>
      <vt:lpstr>Planning &amp; Expenses</vt:lpstr>
      <vt:lpstr>Challenges</vt:lpstr>
      <vt:lpstr>Feedback from faculty</vt:lpstr>
      <vt:lpstr>Future of Tea &amp; Tidbits</vt:lpstr>
      <vt:lpstr>iPad Workshop</vt:lpstr>
      <vt:lpstr>Community Group Served</vt:lpstr>
      <vt:lpstr>Purpose</vt:lpstr>
      <vt:lpstr>Promotion</vt:lpstr>
      <vt:lpstr>Topics</vt:lpstr>
      <vt:lpstr>Topics</vt:lpstr>
      <vt:lpstr>Slice It!</vt:lpstr>
      <vt:lpstr>PowerPoint Presentation</vt:lpstr>
      <vt:lpstr>Geoboard</vt:lpstr>
      <vt:lpstr>Geoboard</vt:lpstr>
      <vt:lpstr>Planning &amp; Expenses</vt:lpstr>
      <vt:lpstr>CHALLENGES</vt:lpstr>
      <vt:lpstr>Feedback from students</vt:lpstr>
      <vt:lpstr>Future of iPad Workshop</vt:lpstr>
      <vt:lpstr>Summary of Outreach Programs</vt:lpstr>
      <vt:lpstr>Contact Information</vt:lpstr>
    </vt:vector>
  </TitlesOfParts>
  <Company>Limestone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Janet  Ward</cp:lastModifiedBy>
  <cp:revision>115</cp:revision>
  <dcterms:created xsi:type="dcterms:W3CDTF">2014-04-10T12:32:38Z</dcterms:created>
  <dcterms:modified xsi:type="dcterms:W3CDTF">2015-10-23T03:15:46Z</dcterms:modified>
</cp:coreProperties>
</file>